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5" r:id="rId10"/>
    <p:sldId id="266" r:id="rId11"/>
    <p:sldId id="267" r:id="rId12"/>
    <p:sldId id="268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C94F4-ADA7-4EEA-B173-96C644738980}" type="datetimeFigureOut">
              <a:rPr lang="it-IT" smtClean="0"/>
              <a:pPr/>
              <a:t>14/03/2020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9CB3-2683-42EC-8F2C-43327EF705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H</a:t>
            </a:r>
            <a:r>
              <a:rPr lang="it-IT" dirty="0" smtClean="0"/>
              <a:t>obbes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Pensiero politico</a:t>
            </a:r>
            <a:endParaRPr lang="it-IT" dirty="0"/>
          </a:p>
        </p:txBody>
      </p:sp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Patto sociale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00298" y="1214422"/>
            <a:ext cx="5286412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Patto di </a:t>
            </a:r>
            <a:r>
              <a:rPr lang="it-IT" sz="2800" b="1" dirty="0" smtClean="0"/>
              <a:t>UNIONE</a:t>
            </a:r>
          </a:p>
          <a:p>
            <a:pPr algn="ctr"/>
            <a:r>
              <a:rPr lang="it-IT" sz="2800" dirty="0" smtClean="0"/>
              <a:t>+</a:t>
            </a:r>
          </a:p>
          <a:p>
            <a:pPr algn="ctr"/>
            <a:r>
              <a:rPr lang="it-IT" sz="2800" dirty="0" smtClean="0"/>
              <a:t>Patto di </a:t>
            </a:r>
            <a:r>
              <a:rPr lang="it-IT" sz="2800" b="1" dirty="0" smtClean="0"/>
              <a:t>SOTTOMISSIONE</a:t>
            </a:r>
          </a:p>
        </p:txBody>
      </p:sp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500034" y="3214686"/>
            <a:ext cx="5786478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Il patto è tra i </a:t>
            </a:r>
            <a:r>
              <a:rPr lang="it-IT" sz="2800" b="1" dirty="0" smtClean="0"/>
              <a:t>SUDDITI</a:t>
            </a:r>
            <a:r>
              <a:rPr lang="it-IT" sz="2800" dirty="0" smtClean="0"/>
              <a:t>.</a:t>
            </a:r>
          </a:p>
          <a:p>
            <a:pPr algn="just"/>
            <a:r>
              <a:rPr lang="it-IT" sz="2800" dirty="0" smtClean="0"/>
              <a:t>Essi danno tutto il potere a un sovrano, rinunciando ai loro </a:t>
            </a:r>
            <a:r>
              <a:rPr lang="it-IT" sz="2800" b="1" dirty="0" smtClean="0"/>
              <a:t>diritti naturali</a:t>
            </a:r>
            <a:r>
              <a:rPr lang="it-IT" sz="2800" dirty="0" smtClean="0"/>
              <a:t>.</a:t>
            </a:r>
          </a:p>
          <a:p>
            <a:pPr algn="just"/>
            <a:r>
              <a:rPr lang="it-IT" sz="2800" dirty="0" smtClean="0"/>
              <a:t>Il sovrano è </a:t>
            </a:r>
            <a:r>
              <a:rPr lang="it-IT" sz="2800" b="1" dirty="0" smtClean="0"/>
              <a:t>FUORI</a:t>
            </a:r>
            <a:r>
              <a:rPr lang="it-IT" sz="2800" dirty="0" smtClean="0"/>
              <a:t> dal patto: mantiene gli originali diritti naturali.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215074" y="4500570"/>
            <a:ext cx="264323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Non, però, alla VITA</a:t>
            </a:r>
          </a:p>
        </p:txBody>
      </p:sp>
      <p:cxnSp>
        <p:nvCxnSpPr>
          <p:cNvPr id="9" name="Connettore 2 8"/>
          <p:cNvCxnSpPr>
            <a:endCxn id="7" idx="1"/>
          </p:cNvCxnSpPr>
          <p:nvPr/>
        </p:nvCxnSpPr>
        <p:spPr>
          <a:xfrm flipV="1">
            <a:off x="1857356" y="4731403"/>
            <a:ext cx="4357718" cy="54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Patto sociale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00034" y="1214422"/>
            <a:ext cx="8143932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Patto di </a:t>
            </a:r>
            <a:r>
              <a:rPr lang="it-IT" sz="2800" b="1" dirty="0" smtClean="0"/>
              <a:t>UNIONE</a:t>
            </a:r>
          </a:p>
          <a:p>
            <a:pPr algn="ctr"/>
            <a:r>
              <a:rPr lang="it-IT" sz="2800" dirty="0" smtClean="0"/>
              <a:t>(gli uomini si uniscono e formano una società)</a:t>
            </a:r>
          </a:p>
          <a:p>
            <a:pPr algn="ctr"/>
            <a:r>
              <a:rPr lang="it-IT" sz="2800" dirty="0" smtClean="0"/>
              <a:t>+</a:t>
            </a:r>
          </a:p>
          <a:p>
            <a:pPr algn="ctr"/>
            <a:r>
              <a:rPr lang="it-IT" sz="2800" dirty="0" smtClean="0"/>
              <a:t>Patto di </a:t>
            </a:r>
            <a:r>
              <a:rPr lang="it-IT" sz="2800" b="1" dirty="0" smtClean="0"/>
              <a:t>SOTTOMISSIONE</a:t>
            </a:r>
          </a:p>
          <a:p>
            <a:pPr algn="ctr"/>
            <a:r>
              <a:rPr lang="it-IT" sz="2800" dirty="0" smtClean="0"/>
              <a:t>(gli uomini tenderebbero naturalmente al bene individuale: tutto il potere deve essere dato al sovrano)</a:t>
            </a:r>
          </a:p>
        </p:txBody>
      </p:sp>
      <p:sp>
        <p:nvSpPr>
          <p:cNvPr id="8" name="Ovale 7"/>
          <p:cNvSpPr/>
          <p:nvPr/>
        </p:nvSpPr>
        <p:spPr>
          <a:xfrm>
            <a:off x="2357422" y="4429132"/>
            <a:ext cx="2357454" cy="21431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46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643446"/>
            <a:ext cx="2263042" cy="16573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CasellaDiTesto 9"/>
          <p:cNvSpPr txBox="1"/>
          <p:nvPr/>
        </p:nvSpPr>
        <p:spPr>
          <a:xfrm>
            <a:off x="571472" y="514351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un patto tra i SUDDITI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643702" y="4286256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sovrano resta FUORI dal patto, conserva tutti i suoi diritti naturali.</a:t>
            </a:r>
          </a:p>
        </p:txBody>
      </p:sp>
      <p:pic>
        <p:nvPicPr>
          <p:cNvPr id="12" name="Immagine 11" descr="chess-1483735_640.jpg"/>
          <p:cNvPicPr>
            <a:picLocks noChangeAspect="1"/>
          </p:cNvPicPr>
          <p:nvPr/>
        </p:nvPicPr>
        <p:blipFill>
          <a:blip r:embed="rId4" cstate="print"/>
          <a:srcRect l="31690" r="35351"/>
          <a:stretch>
            <a:fillRect/>
          </a:stretch>
        </p:blipFill>
        <p:spPr>
          <a:xfrm>
            <a:off x="5643570" y="4071942"/>
            <a:ext cx="928694" cy="1923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CasellaDiTesto 12"/>
          <p:cNvSpPr txBox="1"/>
          <p:nvPr/>
        </p:nvSpPr>
        <p:spPr>
          <a:xfrm>
            <a:off x="4929190" y="6072206"/>
            <a:ext cx="378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 Hobbes però non è messo lì da Dio</a:t>
            </a: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4572000" y="4714884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del sovrano assoluto (1)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29124" y="2357430"/>
            <a:ext cx="385765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Mantiene i diritti naturali</a:t>
            </a:r>
            <a:endParaRPr lang="it-IT" sz="2800" dirty="0" smtClean="0"/>
          </a:p>
        </p:txBody>
      </p:sp>
      <p:pic>
        <p:nvPicPr>
          <p:cNvPr id="8" name="Immagine 7" descr="corona.jpg"/>
          <p:cNvPicPr>
            <a:picLocks noChangeAspect="1"/>
          </p:cNvPicPr>
          <p:nvPr/>
        </p:nvPicPr>
        <p:blipFill>
          <a:blip r:embed="rId3" cstate="print"/>
          <a:srcRect l="17773" t="32422" r="17773" b="23633"/>
          <a:stretch>
            <a:fillRect/>
          </a:stretch>
        </p:blipFill>
        <p:spPr>
          <a:xfrm>
            <a:off x="3786182" y="1142984"/>
            <a:ext cx="1428760" cy="97415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85720" y="2357430"/>
            <a:ext cx="335758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Non entra nel patto</a:t>
            </a:r>
            <a:endParaRPr lang="it-IT" sz="2800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285720" y="3143248"/>
            <a:ext cx="242889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Ha ogni potere</a:t>
            </a:r>
            <a:endParaRPr lang="it-IT" sz="2800" dirty="0" smtClean="0"/>
          </a:p>
        </p:txBody>
      </p:sp>
      <p:sp>
        <p:nvSpPr>
          <p:cNvPr id="12" name="Rettangolo 11"/>
          <p:cNvSpPr/>
          <p:nvPr/>
        </p:nvSpPr>
        <p:spPr>
          <a:xfrm>
            <a:off x="285720" y="378619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“Questa è l’origine di quel grande </a:t>
            </a:r>
            <a:r>
              <a:rPr lang="it-IT" b="1" i="1" dirty="0" err="1" smtClean="0"/>
              <a:t>Leviatano</a:t>
            </a:r>
            <a:r>
              <a:rPr lang="it-IT" dirty="0" smtClean="0"/>
              <a:t> – mostro potentissimo rintracciabile nella Bibbia – o per usare maggior rispetto, di quel Dio mortale al quale, dopo il Dio immortale, dobbiamo pace e difesa: giacché per l’autorità conferitagli da ogni singolo uomo della comunità, ha tanta forza e potere che può disciplinare, col terrore, la volontà di tutti in vista della pace interna e dell’aiuto scambievole contro i nemici esterni”</a:t>
            </a:r>
            <a:endParaRPr lang="it-IT" dirty="0"/>
          </a:p>
        </p:txBody>
      </p:sp>
      <p:cxnSp>
        <p:nvCxnSpPr>
          <p:cNvPr id="14" name="Connettore 2 13"/>
          <p:cNvCxnSpPr>
            <a:stCxn id="10" idx="3"/>
            <a:endCxn id="6" idx="1"/>
          </p:cNvCxnSpPr>
          <p:nvPr/>
        </p:nvCxnSpPr>
        <p:spPr>
          <a:xfrm>
            <a:off x="3643306" y="261904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t="2817" b="9859"/>
          <a:stretch>
            <a:fillRect/>
          </a:stretch>
        </p:blipFill>
        <p:spPr bwMode="auto">
          <a:xfrm>
            <a:off x="4786314" y="3429000"/>
            <a:ext cx="4214842" cy="2995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del sovrano assoluto (2)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29124" y="2357430"/>
            <a:ext cx="385765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p</a:t>
            </a:r>
            <a:r>
              <a:rPr lang="it-IT" sz="2400" dirty="0" smtClean="0"/>
              <a:t>iù poteri = guerra civile</a:t>
            </a:r>
            <a:endParaRPr lang="it-IT" sz="2400" dirty="0" smtClean="0"/>
          </a:p>
        </p:txBody>
      </p:sp>
      <p:pic>
        <p:nvPicPr>
          <p:cNvPr id="8" name="Immagine 7" descr="corona.jpg"/>
          <p:cNvPicPr>
            <a:picLocks noChangeAspect="1"/>
          </p:cNvPicPr>
          <p:nvPr/>
        </p:nvPicPr>
        <p:blipFill>
          <a:blip r:embed="rId3" cstate="print"/>
          <a:srcRect l="17773" t="32422" r="17773" b="23633"/>
          <a:stretch>
            <a:fillRect/>
          </a:stretch>
        </p:blipFill>
        <p:spPr>
          <a:xfrm>
            <a:off x="3786182" y="1142984"/>
            <a:ext cx="1428760" cy="97415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85720" y="2357430"/>
            <a:ext cx="3357586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 poteri sono indivisibili</a:t>
            </a:r>
            <a:endParaRPr lang="it-IT" sz="2800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785786" y="3929066"/>
            <a:ext cx="2428892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Legislativo</a:t>
            </a:r>
          </a:p>
          <a:p>
            <a:pPr algn="ctr"/>
            <a:r>
              <a:rPr lang="it-IT" sz="2800" dirty="0" smtClean="0"/>
              <a:t>Esecutivo</a:t>
            </a:r>
          </a:p>
          <a:p>
            <a:pPr algn="ctr"/>
            <a:r>
              <a:rPr lang="it-IT" sz="2800" dirty="0" smtClean="0"/>
              <a:t>Giudiziario</a:t>
            </a:r>
          </a:p>
          <a:p>
            <a:pPr algn="ctr"/>
            <a:r>
              <a:rPr lang="it-IT" sz="2800" dirty="0" smtClean="0"/>
              <a:t>Religioso</a:t>
            </a:r>
          </a:p>
          <a:p>
            <a:pPr algn="ctr"/>
            <a:r>
              <a:rPr lang="it-IT" sz="2800" dirty="0" smtClean="0"/>
              <a:t>Esercito</a:t>
            </a:r>
            <a:endParaRPr lang="it-IT" sz="2800" dirty="0" smtClean="0"/>
          </a:p>
        </p:txBody>
      </p:sp>
      <p:cxnSp>
        <p:nvCxnSpPr>
          <p:cNvPr id="14" name="Connettore 2 13"/>
          <p:cNvCxnSpPr>
            <a:stCxn id="10" idx="3"/>
            <a:endCxn id="6" idx="1"/>
          </p:cNvCxnSpPr>
          <p:nvPr/>
        </p:nvCxnSpPr>
        <p:spPr>
          <a:xfrm flipV="1">
            <a:off x="3643306" y="2588263"/>
            <a:ext cx="785818" cy="2462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t="2817" b="9859"/>
          <a:stretch>
            <a:fillRect/>
          </a:stretch>
        </p:blipFill>
        <p:spPr bwMode="auto">
          <a:xfrm>
            <a:off x="4384228" y="3143248"/>
            <a:ext cx="4616928" cy="3281127"/>
          </a:xfrm>
          <a:prstGeom prst="rect">
            <a:avLst/>
          </a:prstGeom>
          <a:noFill/>
        </p:spPr>
      </p:pic>
      <p:cxnSp>
        <p:nvCxnSpPr>
          <p:cNvPr id="13" name="Connettore 2 12"/>
          <p:cNvCxnSpPr>
            <a:stCxn id="10" idx="2"/>
            <a:endCxn id="11" idx="0"/>
          </p:cNvCxnSpPr>
          <p:nvPr/>
        </p:nvCxnSpPr>
        <p:spPr>
          <a:xfrm rot="16200000" flipH="1">
            <a:off x="1673608" y="3602441"/>
            <a:ext cx="617529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del sovrano assoluto (3)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29124" y="2357430"/>
            <a:ext cx="385765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a</a:t>
            </a:r>
            <a:r>
              <a:rPr lang="it-IT" sz="2400" dirty="0" smtClean="0"/>
              <a:t> cui si deve obbedienza</a:t>
            </a:r>
            <a:endParaRPr lang="it-IT" sz="2400" dirty="0" smtClean="0"/>
          </a:p>
        </p:txBody>
      </p:sp>
      <p:pic>
        <p:nvPicPr>
          <p:cNvPr id="8" name="Immagine 7" descr="corona.jpg"/>
          <p:cNvPicPr>
            <a:picLocks noChangeAspect="1"/>
          </p:cNvPicPr>
          <p:nvPr/>
        </p:nvPicPr>
        <p:blipFill>
          <a:blip r:embed="rId3" cstate="print"/>
          <a:srcRect l="17773" t="32422" r="17773" b="23633"/>
          <a:stretch>
            <a:fillRect/>
          </a:stretch>
        </p:blipFill>
        <p:spPr>
          <a:xfrm>
            <a:off x="3786182" y="1142984"/>
            <a:ext cx="1428760" cy="97415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85720" y="2357430"/>
            <a:ext cx="3357586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Solo lo Stato fa le LEGGI</a:t>
            </a:r>
            <a:endParaRPr lang="it-IT" sz="2800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285720" y="3643314"/>
            <a:ext cx="3357586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= decide cosa è bene e cosa è male</a:t>
            </a:r>
            <a:endParaRPr lang="it-IT" sz="2800" dirty="0" smtClean="0"/>
          </a:p>
        </p:txBody>
      </p:sp>
      <p:cxnSp>
        <p:nvCxnSpPr>
          <p:cNvPr id="14" name="Connettore 2 13"/>
          <p:cNvCxnSpPr>
            <a:stCxn id="10" idx="3"/>
            <a:endCxn id="6" idx="1"/>
          </p:cNvCxnSpPr>
          <p:nvPr/>
        </p:nvCxnSpPr>
        <p:spPr>
          <a:xfrm flipV="1">
            <a:off x="3643306" y="2588263"/>
            <a:ext cx="785818" cy="2462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5122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t="2817" b="9859"/>
          <a:stretch>
            <a:fillRect/>
          </a:stretch>
        </p:blipFill>
        <p:spPr bwMode="auto">
          <a:xfrm>
            <a:off x="4384228" y="3143248"/>
            <a:ext cx="4616928" cy="3281127"/>
          </a:xfrm>
          <a:prstGeom prst="rect">
            <a:avLst/>
          </a:prstGeom>
          <a:noFill/>
        </p:spPr>
      </p:pic>
      <p:cxnSp>
        <p:nvCxnSpPr>
          <p:cNvPr id="13" name="Connettore 2 12"/>
          <p:cNvCxnSpPr>
            <a:stCxn id="10" idx="2"/>
            <a:endCxn id="11" idx="0"/>
          </p:cNvCxnSpPr>
          <p:nvPr/>
        </p:nvCxnSpPr>
        <p:spPr>
          <a:xfrm rot="5400000">
            <a:off x="1798625" y="3477425"/>
            <a:ext cx="33177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142844" y="5143512"/>
            <a:ext cx="385765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u</a:t>
            </a:r>
            <a:r>
              <a:rPr lang="it-IT" sz="2400" dirty="0" smtClean="0"/>
              <a:t>na legge potrà essere cattiva </a:t>
            </a:r>
            <a:r>
              <a:rPr lang="it-IT" sz="2400" smtClean="0"/>
              <a:t>o non </a:t>
            </a:r>
            <a:r>
              <a:rPr lang="it-IT" sz="2400" dirty="0" smtClean="0"/>
              <a:t>necessaria: mai INGIUSTA</a:t>
            </a:r>
            <a:endParaRPr lang="it-IT" sz="2400" dirty="0" smtClean="0"/>
          </a:p>
        </p:txBody>
      </p:sp>
      <p:cxnSp>
        <p:nvCxnSpPr>
          <p:cNvPr id="18" name="Connettore 2 17"/>
          <p:cNvCxnSpPr/>
          <p:nvPr/>
        </p:nvCxnSpPr>
        <p:spPr>
          <a:xfrm rot="16200000" flipH="1">
            <a:off x="1694715" y="4766557"/>
            <a:ext cx="539596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del sovrano assoluto (4)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28860" y="5715016"/>
            <a:ext cx="3857652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È per questo che si è stipulato il patto!</a:t>
            </a:r>
            <a:endParaRPr lang="it-IT" sz="2400" dirty="0" smtClean="0"/>
          </a:p>
        </p:txBody>
      </p:sp>
      <p:pic>
        <p:nvPicPr>
          <p:cNvPr id="8" name="Immagine 7" descr="corona.jpg"/>
          <p:cNvPicPr>
            <a:picLocks noChangeAspect="1"/>
          </p:cNvPicPr>
          <p:nvPr/>
        </p:nvPicPr>
        <p:blipFill>
          <a:blip r:embed="rId3" cstate="print"/>
          <a:srcRect l="17773" t="32422" r="17773" b="23633"/>
          <a:stretch>
            <a:fillRect/>
          </a:stretch>
        </p:blipFill>
        <p:spPr>
          <a:xfrm>
            <a:off x="3786182" y="1142984"/>
            <a:ext cx="1428760" cy="97415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714612" y="2285992"/>
            <a:ext cx="335758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LIMITI</a:t>
            </a:r>
            <a:endParaRPr lang="it-IT" sz="2800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642910" y="3357562"/>
            <a:ext cx="750099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Non può </a:t>
            </a:r>
            <a:r>
              <a:rPr lang="it-IT" sz="2800" b="1" dirty="0" smtClean="0"/>
              <a:t>ordinare </a:t>
            </a:r>
            <a:r>
              <a:rPr lang="it-IT" sz="2800" b="1" dirty="0" smtClean="0"/>
              <a:t>di uccidersi </a:t>
            </a:r>
            <a:r>
              <a:rPr lang="it-IT" sz="2800" dirty="0" smtClean="0"/>
              <a:t>o di non difendersi o di non prendere cibo o acqua: </a:t>
            </a:r>
            <a:r>
              <a:rPr lang="it-IT" sz="2800" dirty="0" smtClean="0"/>
              <a:t>nemmeno </a:t>
            </a:r>
            <a:r>
              <a:rPr lang="it-IT" sz="2800" dirty="0" smtClean="0"/>
              <a:t>lo Stato può ordinare a un uomo di andare contro il suo stesso </a:t>
            </a:r>
            <a:r>
              <a:rPr lang="it-IT" sz="2800" b="1" dirty="0" smtClean="0"/>
              <a:t>diritto alla vita </a:t>
            </a:r>
            <a:r>
              <a:rPr lang="it-IT" sz="2800" dirty="0" smtClean="0"/>
              <a:t>e alla sopravvivenza</a:t>
            </a:r>
            <a:endParaRPr lang="it-IT" sz="2800" dirty="0" smtClean="0"/>
          </a:p>
        </p:txBody>
      </p:sp>
      <p:cxnSp>
        <p:nvCxnSpPr>
          <p:cNvPr id="14" name="Connettore 2 13"/>
          <p:cNvCxnSpPr>
            <a:stCxn id="11" idx="2"/>
            <a:endCxn id="6" idx="0"/>
          </p:cNvCxnSpPr>
          <p:nvPr/>
        </p:nvCxnSpPr>
        <p:spPr>
          <a:xfrm rot="5400000">
            <a:off x="4104760" y="5426371"/>
            <a:ext cx="541572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10" idx="2"/>
            <a:endCxn id="11" idx="0"/>
          </p:cNvCxnSpPr>
          <p:nvPr/>
        </p:nvCxnSpPr>
        <p:spPr>
          <a:xfrm rot="5400000">
            <a:off x="4119230" y="3083387"/>
            <a:ext cx="5483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del sovrano assoluto (5)</a:t>
            </a:r>
            <a:endParaRPr lang="it-IT" dirty="0"/>
          </a:p>
        </p:txBody>
      </p:sp>
      <p:pic>
        <p:nvPicPr>
          <p:cNvPr id="8" name="Immagine 7" descr="corona.jpg"/>
          <p:cNvPicPr>
            <a:picLocks noChangeAspect="1"/>
          </p:cNvPicPr>
          <p:nvPr/>
        </p:nvPicPr>
        <p:blipFill>
          <a:blip r:embed="rId3" cstate="print"/>
          <a:srcRect l="17773" t="32422" r="17773" b="23633"/>
          <a:stretch>
            <a:fillRect/>
          </a:stretch>
        </p:blipFill>
        <p:spPr>
          <a:xfrm>
            <a:off x="3786182" y="1142984"/>
            <a:ext cx="1428760" cy="974155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2714612" y="2285992"/>
            <a:ext cx="3357586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DOVERI</a:t>
            </a:r>
            <a:endParaRPr lang="it-IT" sz="2800" dirty="0" smtClean="0"/>
          </a:p>
        </p:txBody>
      </p:sp>
      <p:sp>
        <p:nvSpPr>
          <p:cNvPr id="11" name="CasellaDiTesto 10"/>
          <p:cNvSpPr txBox="1"/>
          <p:nvPr/>
        </p:nvSpPr>
        <p:spPr>
          <a:xfrm>
            <a:off x="642910" y="3071810"/>
            <a:ext cx="750099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Assicurare sicurezza e sopravvivenza</a:t>
            </a:r>
            <a:endParaRPr lang="it-IT" sz="2800" dirty="0" smtClean="0"/>
          </a:p>
        </p:txBody>
      </p:sp>
      <p:cxnSp>
        <p:nvCxnSpPr>
          <p:cNvPr id="14" name="Connettore 2 13"/>
          <p:cNvCxnSpPr/>
          <p:nvPr/>
        </p:nvCxnSpPr>
        <p:spPr>
          <a:xfrm rot="5400000">
            <a:off x="821507" y="4107662"/>
            <a:ext cx="1143008" cy="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10" idx="2"/>
            <a:endCxn id="11" idx="0"/>
          </p:cNvCxnSpPr>
          <p:nvPr/>
        </p:nvCxnSpPr>
        <p:spPr>
          <a:xfrm rot="5400000">
            <a:off x="4262106" y="2940511"/>
            <a:ext cx="26259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714348" y="4714884"/>
            <a:ext cx="750099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Garantire uguaglianza di fronte alla legge</a:t>
            </a:r>
            <a:endParaRPr lang="it-IT" sz="2800" dirty="0" smtClean="0"/>
          </a:p>
        </p:txBody>
      </p:sp>
      <p:sp>
        <p:nvSpPr>
          <p:cNvPr id="16" name="CasellaDiTesto 15"/>
          <p:cNvSpPr txBox="1"/>
          <p:nvPr/>
        </p:nvSpPr>
        <p:spPr>
          <a:xfrm>
            <a:off x="785786" y="5857892"/>
            <a:ext cx="750099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Far prosperare i propri sudditi</a:t>
            </a:r>
            <a:endParaRPr lang="it-IT" sz="2800" dirty="0" smtClean="0"/>
          </a:p>
        </p:txBody>
      </p:sp>
      <p:cxnSp>
        <p:nvCxnSpPr>
          <p:cNvPr id="17" name="Connettore 2 16"/>
          <p:cNvCxnSpPr/>
          <p:nvPr/>
        </p:nvCxnSpPr>
        <p:spPr>
          <a:xfrm rot="5400000">
            <a:off x="1000100" y="557214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1857356" y="3786190"/>
            <a:ext cx="708188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Se un sovrano è vinto in guerra, i sudditi sono sciolti dal vincolo</a:t>
            </a:r>
            <a:endParaRPr lang="it-IT" sz="2000" dirty="0" smtClean="0"/>
          </a:p>
        </p:txBody>
      </p:sp>
      <p:cxnSp>
        <p:nvCxnSpPr>
          <p:cNvPr id="24" name="Connettore 2 23"/>
          <p:cNvCxnSpPr/>
          <p:nvPr/>
        </p:nvCxnSpPr>
        <p:spPr>
          <a:xfrm rot="5400000">
            <a:off x="4655809" y="3702381"/>
            <a:ext cx="26259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Opere prese in esame</a:t>
            </a:r>
            <a:endParaRPr lang="it-IT" dirty="0"/>
          </a:p>
        </p:txBody>
      </p:sp>
      <p:pic>
        <p:nvPicPr>
          <p:cNvPr id="3" name="Immagine 2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asellaDiTesto 3"/>
          <p:cNvSpPr txBox="1"/>
          <p:nvPr/>
        </p:nvSpPr>
        <p:spPr>
          <a:xfrm>
            <a:off x="3357554" y="1928802"/>
            <a:ext cx="47863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De </a:t>
            </a:r>
            <a:r>
              <a:rPr lang="it-IT" sz="2800" dirty="0" err="1" smtClean="0"/>
              <a:t>cive</a:t>
            </a:r>
            <a:endParaRPr lang="it-IT" sz="2800" dirty="0" smtClean="0"/>
          </a:p>
          <a:p>
            <a:pPr algn="r"/>
            <a:r>
              <a:rPr lang="it-IT" sz="2800" dirty="0" err="1" smtClean="0"/>
              <a:t>Leviatano</a:t>
            </a:r>
            <a:endParaRPr lang="it-IT" sz="2800" dirty="0"/>
          </a:p>
        </p:txBody>
      </p:sp>
      <p:pic>
        <p:nvPicPr>
          <p:cNvPr id="6146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0862" y="2500306"/>
            <a:ext cx="2515974" cy="3357586"/>
          </a:xfrm>
          <a:prstGeom prst="rect">
            <a:avLst/>
          </a:prstGeom>
          <a:noFill/>
        </p:spPr>
      </p:pic>
      <p:pic>
        <p:nvPicPr>
          <p:cNvPr id="6148" name="Picture 4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2857496"/>
            <a:ext cx="2357454" cy="3761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stato di natura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357554" y="1928802"/>
            <a:ext cx="4071966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Situazione </a:t>
            </a:r>
            <a:r>
              <a:rPr lang="it-IT" sz="2800" b="1" dirty="0" smtClean="0"/>
              <a:t>IPOTETICA</a:t>
            </a:r>
          </a:p>
          <a:p>
            <a:r>
              <a:rPr lang="it-IT" sz="2800" dirty="0"/>
              <a:t>i</a:t>
            </a:r>
            <a:r>
              <a:rPr lang="it-IT" sz="2800" dirty="0" smtClean="0"/>
              <a:t>n cui si trovano gli uomini</a:t>
            </a:r>
          </a:p>
          <a:p>
            <a:r>
              <a:rPr lang="it-IT" sz="2800" b="1" dirty="0"/>
              <a:t>a</a:t>
            </a:r>
            <a:r>
              <a:rPr lang="it-IT" sz="2800" b="1" dirty="0" smtClean="0"/>
              <a:t>l di fuori di ogni</a:t>
            </a:r>
            <a:r>
              <a:rPr lang="it-IT" sz="2800" dirty="0" smtClean="0"/>
              <a:t> </a:t>
            </a:r>
            <a:r>
              <a:rPr lang="it-IT" sz="2800" b="1" dirty="0" smtClean="0"/>
              <a:t>SOCIETA</a:t>
            </a:r>
            <a:r>
              <a:rPr lang="it-IT" sz="2800" dirty="0" smtClean="0"/>
              <a:t>’</a:t>
            </a:r>
            <a:r>
              <a:rPr lang="it-IT" sz="2800" b="1" dirty="0" smtClean="0"/>
              <a:t>/STATO</a:t>
            </a:r>
          </a:p>
        </p:txBody>
      </p:sp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pic>
        <p:nvPicPr>
          <p:cNvPr id="3" name="Immagine 2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asellaDiTesto 3"/>
          <p:cNvSpPr txBox="1"/>
          <p:nvPr/>
        </p:nvSpPr>
        <p:spPr>
          <a:xfrm>
            <a:off x="2857488" y="1357298"/>
            <a:ext cx="4500594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BRAMOSIA NATURALE</a:t>
            </a:r>
          </a:p>
          <a:p>
            <a:pPr>
              <a:buFontTx/>
              <a:buChar char="-"/>
            </a:pPr>
            <a:r>
              <a:rPr lang="it-IT" sz="2800" b="1" dirty="0" smtClean="0"/>
              <a:t> l’uomo non è un animale sociale</a:t>
            </a:r>
          </a:p>
          <a:p>
            <a:pPr>
              <a:buFontTx/>
              <a:buChar char="-"/>
            </a:pPr>
            <a:r>
              <a:rPr lang="it-IT" sz="2800" b="1" dirty="0"/>
              <a:t> </a:t>
            </a:r>
            <a:r>
              <a:rPr lang="it-IT" sz="2800" b="1" dirty="0" smtClean="0"/>
              <a:t>egoismo: ogni uomo vuole tutto per sé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500562" y="4071942"/>
            <a:ext cx="4071966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DIRITTO NATURALE</a:t>
            </a:r>
          </a:p>
          <a:p>
            <a:r>
              <a:rPr lang="it-IT" sz="2800" dirty="0" smtClean="0"/>
              <a:t>Ogni uomo ha un </a:t>
            </a:r>
            <a:r>
              <a:rPr lang="it-IT" sz="2800" b="1" dirty="0" smtClean="0"/>
              <a:t>diritto</a:t>
            </a:r>
            <a:r>
              <a:rPr lang="it-IT" sz="2800" dirty="0" smtClean="0"/>
              <a:t> naturale su </a:t>
            </a:r>
            <a:r>
              <a:rPr lang="it-IT" sz="2800" b="1" dirty="0" smtClean="0"/>
              <a:t>tutto</a:t>
            </a:r>
            <a:r>
              <a:rPr lang="it-IT" sz="2800" dirty="0" smtClean="0"/>
              <a:t> ciò che ritenga utile</a:t>
            </a:r>
          </a:p>
        </p:txBody>
      </p:sp>
      <p:cxnSp>
        <p:nvCxnSpPr>
          <p:cNvPr id="7" name="Connettore 2 6"/>
          <p:cNvCxnSpPr/>
          <p:nvPr/>
        </p:nvCxnSpPr>
        <p:spPr>
          <a:xfrm rot="16200000" flipH="1">
            <a:off x="6250793" y="3393281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286116" y="5786454"/>
            <a:ext cx="407196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Uguaglianza tra gli uomini </a:t>
            </a:r>
            <a:r>
              <a:rPr lang="it-IT" sz="2400" dirty="0" smtClean="0"/>
              <a:t>(di diritto, non di forza)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4282" y="4572008"/>
            <a:ext cx="4071966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Non esiste GIUSTIZIA (che nasce con la LEGGE)</a:t>
            </a:r>
            <a:endParaRPr lang="it-IT" sz="2400" dirty="0" smtClean="0"/>
          </a:p>
        </p:txBody>
      </p:sp>
      <p:cxnSp>
        <p:nvCxnSpPr>
          <p:cNvPr id="11" name="Connettore 2 10"/>
          <p:cNvCxnSpPr/>
          <p:nvPr/>
        </p:nvCxnSpPr>
        <p:spPr>
          <a:xfrm rot="10800000">
            <a:off x="3643306" y="5429264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pic>
        <p:nvPicPr>
          <p:cNvPr id="3" name="Immagine 2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asellaDiTesto 3"/>
          <p:cNvSpPr txBox="1"/>
          <p:nvPr/>
        </p:nvSpPr>
        <p:spPr>
          <a:xfrm>
            <a:off x="2857488" y="1357298"/>
            <a:ext cx="450059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BRAMOSIA NATURALE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786050" y="2571744"/>
            <a:ext cx="4071966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STATO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GUERRA</a:t>
            </a:r>
          </a:p>
          <a:p>
            <a:pPr algn="ctr"/>
            <a:r>
              <a:rPr lang="it-IT" sz="2800" i="1" dirty="0" smtClean="0"/>
              <a:t>Homo </a:t>
            </a:r>
            <a:r>
              <a:rPr lang="it-IT" sz="2800" i="1" dirty="0" err="1" smtClean="0"/>
              <a:t>homini</a:t>
            </a:r>
            <a:r>
              <a:rPr lang="it-IT" sz="2800" i="1" dirty="0" smtClean="0"/>
              <a:t> lupus</a:t>
            </a:r>
          </a:p>
        </p:txBody>
      </p:sp>
      <p:cxnSp>
        <p:nvCxnSpPr>
          <p:cNvPr id="7" name="Connettore 2 6"/>
          <p:cNvCxnSpPr/>
          <p:nvPr/>
        </p:nvCxnSpPr>
        <p:spPr>
          <a:xfrm rot="5400000">
            <a:off x="5000628" y="221455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714612" y="4286256"/>
            <a:ext cx="407196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Rischio di perdere la propria </a:t>
            </a:r>
            <a:r>
              <a:rPr lang="it-IT" sz="2400" b="1" i="1" dirty="0" smtClean="0"/>
              <a:t>VITA</a:t>
            </a:r>
            <a:r>
              <a:rPr lang="it-IT" sz="2400" i="1" dirty="0" smtClean="0"/>
              <a:t> in modo violento</a:t>
            </a:r>
            <a:endParaRPr lang="it-IT" sz="2400" dirty="0" smtClean="0"/>
          </a:p>
        </p:txBody>
      </p:sp>
      <p:cxnSp>
        <p:nvCxnSpPr>
          <p:cNvPr id="12" name="Connettore 2 11"/>
          <p:cNvCxnSpPr/>
          <p:nvPr/>
        </p:nvCxnSpPr>
        <p:spPr>
          <a:xfrm rot="5400000">
            <a:off x="5001422" y="392827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rot="10800000" flipV="1">
            <a:off x="3428992" y="5072074"/>
            <a:ext cx="71596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000100" y="5715016"/>
            <a:ext cx="278608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PAURA</a:t>
            </a:r>
            <a:endParaRPr lang="it-IT" sz="2400" dirty="0" smtClean="0"/>
          </a:p>
        </p:txBody>
      </p:sp>
      <p:sp>
        <p:nvSpPr>
          <p:cNvPr id="15" name="CasellaDiTesto 14"/>
          <p:cNvSpPr txBox="1"/>
          <p:nvPr/>
        </p:nvSpPr>
        <p:spPr>
          <a:xfrm>
            <a:off x="4786314" y="5715016"/>
            <a:ext cx="278608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RAGIONE NATURALE</a:t>
            </a:r>
            <a:endParaRPr lang="it-IT" sz="2400" dirty="0" smtClean="0"/>
          </a:p>
        </p:txBody>
      </p:sp>
      <p:cxnSp>
        <p:nvCxnSpPr>
          <p:cNvPr id="17" name="Connettore 2 16"/>
          <p:cNvCxnSpPr/>
          <p:nvPr/>
        </p:nvCxnSpPr>
        <p:spPr>
          <a:xfrm>
            <a:off x="4930778" y="5072074"/>
            <a:ext cx="99854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pic>
        <p:nvPicPr>
          <p:cNvPr id="3" name="Immagine 2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asellaDiTesto 3"/>
          <p:cNvSpPr txBox="1"/>
          <p:nvPr/>
        </p:nvSpPr>
        <p:spPr>
          <a:xfrm>
            <a:off x="2857488" y="1357298"/>
            <a:ext cx="450059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RAGIONE NATURALE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786314" y="1785926"/>
            <a:ext cx="4071966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i="1" dirty="0" smtClean="0"/>
              <a:t>= capacità di calcolare e prevedere le conseguenze delle proprie azioni</a:t>
            </a:r>
          </a:p>
        </p:txBody>
      </p:sp>
      <p:cxnSp>
        <p:nvCxnSpPr>
          <p:cNvPr id="7" name="Connettore 2 6"/>
          <p:cNvCxnSpPr/>
          <p:nvPr/>
        </p:nvCxnSpPr>
        <p:spPr>
          <a:xfrm rot="5400000">
            <a:off x="3501224" y="221376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214546" y="2571744"/>
            <a:ext cx="421484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Elabora delle </a:t>
            </a:r>
            <a:r>
              <a:rPr lang="it-IT" sz="2400" b="1" i="1" dirty="0" smtClean="0"/>
              <a:t>LEGGI </a:t>
            </a:r>
            <a:r>
              <a:rPr lang="it-IT" sz="2400" b="1" i="1" dirty="0" err="1" smtClean="0"/>
              <a:t>DI</a:t>
            </a:r>
            <a:r>
              <a:rPr lang="it-IT" sz="2400" b="1" i="1" dirty="0" smtClean="0"/>
              <a:t> NATURA</a:t>
            </a:r>
          </a:p>
          <a:p>
            <a:pPr algn="ctr"/>
            <a:r>
              <a:rPr lang="it-IT" sz="2400" i="1" dirty="0"/>
              <a:t>p</a:t>
            </a:r>
            <a:r>
              <a:rPr lang="it-IT" sz="2400" i="1" dirty="0" smtClean="0"/>
              <a:t>er sfuggire allo stato di guerra</a:t>
            </a:r>
            <a:endParaRPr lang="it-IT" sz="2400" dirty="0" smtClean="0"/>
          </a:p>
        </p:txBody>
      </p:sp>
      <p:cxnSp>
        <p:nvCxnSpPr>
          <p:cNvPr id="13" name="Connettore 2 12"/>
          <p:cNvCxnSpPr>
            <a:endCxn id="14" idx="3"/>
          </p:cNvCxnSpPr>
          <p:nvPr/>
        </p:nvCxnSpPr>
        <p:spPr>
          <a:xfrm rot="10800000" flipV="1">
            <a:off x="3214678" y="4214817"/>
            <a:ext cx="858844" cy="445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428596" y="4429132"/>
            <a:ext cx="278608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Ricercare la PACE</a:t>
            </a:r>
            <a:endParaRPr lang="it-IT" sz="2400" dirty="0" smtClean="0"/>
          </a:p>
        </p:txBody>
      </p:sp>
      <p:sp>
        <p:nvSpPr>
          <p:cNvPr id="15" name="CasellaDiTesto 14"/>
          <p:cNvSpPr txBox="1"/>
          <p:nvPr/>
        </p:nvSpPr>
        <p:spPr>
          <a:xfrm>
            <a:off x="1000100" y="5286388"/>
            <a:ext cx="6572296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RINUNCIARE AL PROPRIO DIRITTO SU TUTTO; accontentarsi di tanta libertà quanta se ne concede agli altri nei propri confronti </a:t>
            </a:r>
            <a:endParaRPr lang="it-IT" sz="2400" dirty="0" smtClean="0"/>
          </a:p>
        </p:txBody>
      </p:sp>
      <p:cxnSp>
        <p:nvCxnSpPr>
          <p:cNvPr id="17" name="Connettore 2 16"/>
          <p:cNvCxnSpPr/>
          <p:nvPr/>
        </p:nvCxnSpPr>
        <p:spPr>
          <a:xfrm rot="5400000">
            <a:off x="4036215" y="489347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4071934" y="3714752"/>
            <a:ext cx="1785950" cy="128588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l</a:t>
            </a:r>
            <a:r>
              <a:rPr lang="it-IT" dirty="0" smtClean="0"/>
              <a:t>e 3 principali</a:t>
            </a:r>
            <a:endParaRPr lang="it-IT" dirty="0"/>
          </a:p>
        </p:txBody>
      </p:sp>
      <p:cxnSp>
        <p:nvCxnSpPr>
          <p:cNvPr id="18" name="Connettore 2 17"/>
          <p:cNvCxnSpPr>
            <a:endCxn id="16" idx="0"/>
          </p:cNvCxnSpPr>
          <p:nvPr/>
        </p:nvCxnSpPr>
        <p:spPr>
          <a:xfrm rot="5400000">
            <a:off x="4804968" y="3517504"/>
            <a:ext cx="357190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6072198" y="4143380"/>
            <a:ext cx="278608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Rispettare i PATTI</a:t>
            </a:r>
            <a:endParaRPr lang="it-IT" sz="2400" dirty="0" smtClean="0"/>
          </a:p>
        </p:txBody>
      </p:sp>
      <p:cxnSp>
        <p:nvCxnSpPr>
          <p:cNvPr id="24" name="Connettore 2 23"/>
          <p:cNvCxnSpPr>
            <a:endCxn id="23" idx="1"/>
          </p:cNvCxnSpPr>
          <p:nvPr/>
        </p:nvCxnSpPr>
        <p:spPr>
          <a:xfrm flipV="1">
            <a:off x="5715008" y="4374213"/>
            <a:ext cx="357190" cy="340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14414" y="1357298"/>
            <a:ext cx="742955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queste tre leggi ne seguono altre,</a:t>
            </a:r>
            <a:r>
              <a:rPr kumimoji="0" lang="it-IT" sz="16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tra cui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Restituire i benefici ricevuti, cosicché gli altri non si pentano di averceli concessi (nascono gratitudine e ingratitudine)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Che ciascuno cerchi di adattarsi agli altri (nasce la socievolezza)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Che con le debite garanzie si perdoni colui che si sia pentito: “dietro garanzia per il futuro, si devono perdonare le offese passate di coloro che, pentendosi di esse, desiderano il perdono”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“nella vendetta si guardi non alla grandezza del male passato, ma a quella del bene futuro” (ci si guardi, dunque, dalla crudeltà)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“che nessuno dimostri, con azioni, parole, contegno o gesti, odio o disprezzo per un altro”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“che ogni uomo riconosca l’altro come eguale per natura”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“che nel concludere la pace </a:t>
            </a:r>
            <a:r>
              <a:rPr kumimoji="0" lang="it-IT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nessuno esiga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 riservarsi dei diritti che non vorrebbe gli altri riservassero per sé”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“Ove possibile, si usino in comune le cose che non possono essere divise”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“che a tutti gli uomini che svolgono delle trattative di pace sia garantita l’incolumità”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“che coloro che si trovano in controversia sottomettano il loro diritto al giudizio di un arbitro”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71736" y="1428736"/>
            <a:ext cx="4500594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La RAGIONE NATURALE ha indicato la via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 smtClean="0"/>
              <a:t>MA</a:t>
            </a:r>
          </a:p>
          <a:p>
            <a:pPr algn="ctr"/>
            <a:endParaRPr lang="it-IT" sz="2800" dirty="0" smtClean="0"/>
          </a:p>
          <a:p>
            <a:pPr algn="ctr"/>
            <a:r>
              <a:rPr lang="it-IT" sz="2800" i="1" dirty="0"/>
              <a:t>s</a:t>
            </a:r>
            <a:r>
              <a:rPr lang="it-IT" sz="2800" i="1" dirty="0" smtClean="0"/>
              <a:t>e non esiste un </a:t>
            </a:r>
            <a:r>
              <a:rPr lang="it-IT" sz="2800" b="1" i="1" dirty="0" smtClean="0"/>
              <a:t>POTERE</a:t>
            </a:r>
            <a:r>
              <a:rPr lang="it-IT" sz="2800" i="1" dirty="0" smtClean="0"/>
              <a:t> in grado di far </a:t>
            </a:r>
            <a:r>
              <a:rPr lang="it-IT" sz="2800" b="1" i="1" dirty="0" smtClean="0"/>
              <a:t>RISPETTARE</a:t>
            </a:r>
            <a:r>
              <a:rPr lang="it-IT" sz="2800" i="1" dirty="0" smtClean="0"/>
              <a:t> </a:t>
            </a:r>
            <a:r>
              <a:rPr lang="it-IT" sz="2800" dirty="0" smtClean="0"/>
              <a:t>tali leggi naturali</a:t>
            </a:r>
          </a:p>
          <a:p>
            <a:pPr algn="ctr"/>
            <a:r>
              <a:rPr lang="it-IT" sz="2800" dirty="0"/>
              <a:t>e</a:t>
            </a:r>
            <a:r>
              <a:rPr lang="it-IT" sz="2800" dirty="0" smtClean="0"/>
              <a:t>sse risultano </a:t>
            </a:r>
            <a:r>
              <a:rPr lang="it-IT" sz="2800" b="1" dirty="0" smtClean="0"/>
              <a:t>INEFFICACI</a:t>
            </a:r>
          </a:p>
        </p:txBody>
      </p:sp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Patto sociale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00298" y="1214422"/>
            <a:ext cx="6215106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Gli uomini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/>
              <a:t> per sfuggire allo stato di guerra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/>
              <a:t> stipulano un patto sociale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/>
              <a:t> unendosi e dando vita a una società</a:t>
            </a:r>
          </a:p>
        </p:txBody>
      </p:sp>
      <p:pic>
        <p:nvPicPr>
          <p:cNvPr id="4" name="Immagine 3" descr="Thomas Hobbes 2.jpg"/>
          <p:cNvPicPr>
            <a:picLocks noChangeAspect="1"/>
          </p:cNvPicPr>
          <p:nvPr/>
        </p:nvPicPr>
        <p:blipFill>
          <a:blip r:embed="rId2" cstate="print">
            <a:lum bright="75000" contrast="40000"/>
          </a:blip>
          <a:srcRect l="57324"/>
          <a:stretch>
            <a:fillRect/>
          </a:stretch>
        </p:blipFill>
        <p:spPr>
          <a:xfrm>
            <a:off x="0" y="0"/>
            <a:ext cx="2081210" cy="5143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Fumetto 1 4"/>
          <p:cNvSpPr/>
          <p:nvPr/>
        </p:nvSpPr>
        <p:spPr>
          <a:xfrm>
            <a:off x="2428860" y="3286124"/>
            <a:ext cx="4929222" cy="928694"/>
          </a:xfrm>
          <a:prstGeom prst="wedgeRectCallout">
            <a:avLst>
              <a:gd name="adj1" fmla="val -73454"/>
              <a:gd name="adj2" fmla="val -4912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“i patti senza la spada non sono che parole”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14546" y="4429132"/>
            <a:ext cx="6215106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Tutto il potere deve essere consegnato a un’autorità </a:t>
            </a:r>
            <a:r>
              <a:rPr lang="it-IT" sz="2800" b="1" dirty="0" smtClean="0"/>
              <a:t>ASSOLUTA</a:t>
            </a:r>
            <a:r>
              <a:rPr lang="it-IT" sz="2800" dirty="0" smtClean="0"/>
              <a:t> (re o assemblea) che </a:t>
            </a:r>
            <a:r>
              <a:rPr lang="it-IT" sz="2800" b="1" dirty="0" smtClean="0"/>
              <a:t>COSTRINGA</a:t>
            </a:r>
            <a:r>
              <a:rPr lang="it-IT" sz="2800" dirty="0" smtClean="0"/>
              <a:t> a rispettare il patto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828</Words>
  <Application>Microsoft Office PowerPoint</Application>
  <PresentationFormat>Presentazione su schermo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Hobbes</vt:lpstr>
      <vt:lpstr>Opere prese in esame</vt:lpstr>
      <vt:lpstr>Lo stato di natura</vt:lpstr>
      <vt:lpstr>Stato di natura</vt:lpstr>
      <vt:lpstr>Stato di natura</vt:lpstr>
      <vt:lpstr>Stato di natura</vt:lpstr>
      <vt:lpstr>Stato di natura</vt:lpstr>
      <vt:lpstr>Stato di natura</vt:lpstr>
      <vt:lpstr>Patto sociale</vt:lpstr>
      <vt:lpstr>Patto sociale</vt:lpstr>
      <vt:lpstr>Patto sociale</vt:lpstr>
      <vt:lpstr>Caratteristiche del sovrano assoluto (1)</vt:lpstr>
      <vt:lpstr>Caratteristiche del sovrano assoluto (2)</vt:lpstr>
      <vt:lpstr>Caratteristiche del sovrano assoluto (3)</vt:lpstr>
      <vt:lpstr>Caratteristiche del sovrano assoluto (4)</vt:lpstr>
      <vt:lpstr>Caratteristiche del sovrano assoluto (5)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Hobbes</dc:title>
  <dc:creator>simone.dell@libero.it</dc:creator>
  <cp:lastModifiedBy>simone.dell@libero.it</cp:lastModifiedBy>
  <cp:revision>16</cp:revision>
  <dcterms:created xsi:type="dcterms:W3CDTF">2020-03-05T17:27:16Z</dcterms:created>
  <dcterms:modified xsi:type="dcterms:W3CDTF">2020-03-14T10:27:41Z</dcterms:modified>
</cp:coreProperties>
</file>